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4" r:id="rId1"/>
  </p:sldMasterIdLst>
  <p:notesMasterIdLst>
    <p:notesMasterId r:id="rId34"/>
  </p:notesMasterIdLst>
  <p:handoutMasterIdLst>
    <p:handoutMasterId r:id="rId35"/>
  </p:handoutMasterIdLst>
  <p:sldIdLst>
    <p:sldId id="1334" r:id="rId2"/>
    <p:sldId id="1365" r:id="rId3"/>
    <p:sldId id="1335" r:id="rId4"/>
    <p:sldId id="1336" r:id="rId5"/>
    <p:sldId id="1337" r:id="rId6"/>
    <p:sldId id="1338" r:id="rId7"/>
    <p:sldId id="1339" r:id="rId8"/>
    <p:sldId id="1340" r:id="rId9"/>
    <p:sldId id="1341" r:id="rId10"/>
    <p:sldId id="1342" r:id="rId11"/>
    <p:sldId id="1343" r:id="rId12"/>
    <p:sldId id="1344" r:id="rId13"/>
    <p:sldId id="1345" r:id="rId14"/>
    <p:sldId id="1346" r:id="rId15"/>
    <p:sldId id="1347" r:id="rId16"/>
    <p:sldId id="1348" r:id="rId17"/>
    <p:sldId id="1349" r:id="rId18"/>
    <p:sldId id="1350" r:id="rId19"/>
    <p:sldId id="1351" r:id="rId20"/>
    <p:sldId id="1352" r:id="rId21"/>
    <p:sldId id="1353" r:id="rId22"/>
    <p:sldId id="1354" r:id="rId23"/>
    <p:sldId id="1355" r:id="rId24"/>
    <p:sldId id="1356" r:id="rId25"/>
    <p:sldId id="1357" r:id="rId26"/>
    <p:sldId id="1358" r:id="rId27"/>
    <p:sldId id="1359" r:id="rId28"/>
    <p:sldId id="1360" r:id="rId29"/>
    <p:sldId id="1361" r:id="rId30"/>
    <p:sldId id="1362" r:id="rId31"/>
    <p:sldId id="1363" r:id="rId32"/>
    <p:sldId id="1364" r:id="rId33"/>
  </p:sldIdLst>
  <p:sldSz cx="12192000" cy="6858000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73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>
          <p15:clr>
            <a:srgbClr val="A4A3A4"/>
          </p15:clr>
        </p15:guide>
        <p15:guide id="2" pos="302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33CC33"/>
    <a:srgbClr val="66FFFF"/>
    <a:srgbClr val="00FFFF"/>
    <a:srgbClr val="00CC00"/>
    <a:srgbClr val="FF3399"/>
    <a:srgbClr val="66FF33"/>
    <a:srgbClr val="FFCC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5" autoAdjust="0"/>
    <p:restoredTop sz="78491" autoAdjust="0"/>
  </p:normalViewPr>
  <p:slideViewPr>
    <p:cSldViewPr snapToGrid="0">
      <p:cViewPr varScale="1">
        <p:scale>
          <a:sx n="63" d="100"/>
          <a:sy n="63" d="100"/>
        </p:scale>
        <p:origin x="84" y="234"/>
      </p:cViewPr>
      <p:guideLst>
        <p:guide orient="horz" pos="3888"/>
        <p:guide pos="73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3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08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2200" y="549275"/>
            <a:ext cx="48768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116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https://roadmap.sh/aws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https://roadmap.sh/aws</a:t>
            </a:r>
          </a:p>
          <a:p>
            <a:pPr marL="228600" indent="-228600">
              <a:buAutoNum type="arabicPeriod"/>
            </a:pPr>
            <a:r>
              <a:rPr lang="en-US" dirty="0" smtClean="0"/>
              <a:t>https://aws.amazon.com/what-is-cloud-computing/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https://www.ibm.com/think/topics/cloud-computing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3. https://www.ibm.com/topics/cloud-computing</a:t>
            </a:r>
          </a:p>
          <a:p>
            <a:pPr marL="0" indent="0">
              <a:buNone/>
            </a:pPr>
            <a:r>
              <a:rPr lang="en-US" dirty="0" smtClean="0"/>
              <a:t>4. https://csrc.nist.gov/pubs/sp/800/145/final</a:t>
            </a:r>
          </a:p>
          <a:p>
            <a:r>
              <a:rPr lang="en-US" dirty="0" smtClean="0"/>
              <a:t>https://csrc.nist.gov/pubs/sp/800/145/final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https://docs.openstack.org/liberty/install-guide-rdo/overview.html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16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15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94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97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62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93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80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08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09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97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15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22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13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22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48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23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62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85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730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864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84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98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15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4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34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58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64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57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95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FC76-A687-7B4B-B7C4-626092A4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D0C56-5CE4-974A-9396-D3EB55B4D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DA849-C6BE-0D42-92BA-360B93E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5C5E-AC5B-A14E-A301-AD633DC7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D572F-30CF-9840-9A79-9226228BE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C5363-015D-7D4B-BAFF-135F6C4F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C766A-A719-2A44-9699-E3C404432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E4ADE-3ECD-8641-9FE0-CD597AA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53541-5822-2348-8881-F75DD26C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7EAC-E5FB-A241-A525-745F3189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43004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E3AC36-B8F3-904D-9D44-3800404FE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37D3E-B28E-E04C-B298-29CCA5D7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93EA0-EACD-4649-BF69-F205284D4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CA7A-55ED-7443-A196-4D2842C2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D338-29CC-A549-9D40-63A8AB4F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65062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2685" y="1990725"/>
            <a:ext cx="10390716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406400" y="838200"/>
            <a:ext cx="1049867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1123951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18217" y="3944938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68817" y="3011488"/>
            <a:ext cx="11590867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pic>
        <p:nvPicPr>
          <p:cNvPr id="11" name="Picture 10" descr="Penn shield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01061" y="2612508"/>
            <a:ext cx="878809" cy="740196"/>
          </a:xfrm>
          <a:prstGeom prst="rect">
            <a:avLst/>
          </a:prstGeom>
        </p:spPr>
      </p:pic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1" y="6605588"/>
            <a:ext cx="233121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/>
              <a:t>© 2013 A. Haeberlen, Z. Ives</a:t>
            </a:r>
            <a:endParaRPr lang="en-GB" sz="9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78CA-57F7-834F-A3B8-2F41FDE55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E7C3A-CA92-5142-9827-289275BFE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6E172-3480-524D-A4CE-62BEC772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CCA29-E44B-4C43-BD55-3FCD251C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4242-6B07-8543-919A-1FC4E1AD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46700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CDA5-F91D-D044-B783-1882CD74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242B5-90F0-4E4A-AAB6-B12084FC3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56A0-C271-B245-A1C9-25A589EF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E697-8320-434A-86D9-AAC23092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4B91-4A86-974C-8CCB-8A3EB058B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89611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212B-8369-DA4C-BABB-1A07894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90E38-4CB2-584D-B9E8-A2B2094BF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C5A60-5C7D-254F-9697-BF3AEA3A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FB941-C882-CC41-A9CF-2E02FA3F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EE5D5-3BD1-6B4E-B031-3D61A515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F84497-F0E4-324C-96C4-4BDF3800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6705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C25F-5F64-AB4A-BBF5-77AF5858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DA2-5CA8-1F4E-9841-4BBF6357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FFDB4-FED0-1C4F-8D7D-17B0867BD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D7F3F-2DF5-3447-AAF3-177659901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613463-9787-6941-B670-25EC1557F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10F4E8-78E2-3747-80C1-43D61721C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262F4-0E96-6C4F-B0F2-DF033F91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80677-D036-7543-8C21-49D40D16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04593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E4D1-730E-504F-9683-098495A9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C212F-EA7C-C045-BCB8-108319BC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6530A-03A9-CA4D-B18F-9C4F5637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73F1B-9FF0-8641-9282-74CC1E49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331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40EEF-C38B-144B-821E-4975E49F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BF87A-B408-1D4E-A728-89D50352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A79A3-BC23-5049-AB5A-EEBEFC1D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078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979A-65AB-B347-9E09-756CA6284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5E94-A13D-4147-89EB-2AE179F7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A8F7D-3AD4-1D43-A088-C33A03187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2DD2C-19B1-0A43-9570-9A1842C00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2C57-1FDB-C346-95CB-FA52DB28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6CB0-35B3-1D4E-8AD4-4B0E0C05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5055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D222-4F45-014E-98B9-BC327CE71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ECB534-A460-C74C-B118-2356A474D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C72C-FBD3-8440-AED3-C06C44303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71F36-EF5A-5F46-9C28-6E6A7D47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FA358-451B-7942-B0C1-D0B7B9D6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Pennsylvania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32310-9E80-224C-B30E-CC263F9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085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D4BDC-9DBC-F647-991C-B00D6C38D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DE1C-9DB9-0E43-B50B-973E8289E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1C8A-F206-BA43-8D7E-04234D39F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3EDD4-9495-C047-B664-F26C63648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D715-2296-A64B-AA69-3A1F4CFB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5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65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wacsp/helloworl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eploybot.com/guides-code-deployment-tools/getting-started-using-docker-with-deploybot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891" y="0"/>
            <a:ext cx="5305425" cy="33813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70421" y="1795824"/>
            <a:ext cx="4804363" cy="1929688"/>
            <a:chOff x="89638" y="359621"/>
            <a:chExt cx="4804363" cy="19296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105" y="1881965"/>
              <a:ext cx="3104181" cy="263526"/>
            </a:xfrm>
            <a:prstGeom prst="rect">
              <a:avLst/>
            </a:prstGeom>
          </p:spPr>
        </p:pic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89638" y="1389204"/>
              <a:ext cx="4804363" cy="9001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4000" dirty="0" smtClean="0">
                  <a:solidFill>
                    <a:schemeClr val="accent1">
                      <a:lumMod val="75000"/>
                    </a:schemeClr>
                  </a:solidFill>
                </a:rPr>
                <a:t>Computer </a:t>
              </a:r>
              <a:r>
                <a:rPr lang="en-US" sz="4000" dirty="0" smtClean="0">
                  <a:solidFill>
                    <a:srgbClr val="00B0F0"/>
                  </a:solidFill>
                </a:rPr>
                <a:t>Vision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ABCB87-2ECC-4C03-B5BB-6EE11C8A4485}"/>
                </a:ext>
              </a:extLst>
            </p:cNvPr>
            <p:cNvGrpSpPr/>
            <p:nvPr/>
          </p:nvGrpSpPr>
          <p:grpSpPr>
            <a:xfrm>
              <a:off x="89638" y="359621"/>
              <a:ext cx="3064025" cy="1516520"/>
              <a:chOff x="4853562" y="1589418"/>
              <a:chExt cx="2609520" cy="1291565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3546B24-FABC-4B2A-A80F-B03654D56A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853562" y="1589418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2E1A011-CDEA-4BBC-B725-C88AF54648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230834" y="1678285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8BC7BC-BF58-402E-9A69-AA9226DE7CAA}"/>
                </a:ext>
              </a:extLst>
            </p:cNvPr>
            <p:cNvGrpSpPr/>
            <p:nvPr/>
          </p:nvGrpSpPr>
          <p:grpSpPr>
            <a:xfrm>
              <a:off x="1176068" y="503243"/>
              <a:ext cx="1334145" cy="620384"/>
              <a:chOff x="7439031" y="1585639"/>
              <a:chExt cx="2143740" cy="996849"/>
            </a:xfrm>
            <a:solidFill>
              <a:schemeClr val="accent6"/>
            </a:solidFill>
          </p:grpSpPr>
          <p:sp>
            <p:nvSpPr>
              <p:cNvPr id="17" name="Freeform: Shape 66">
                <a:extLst>
                  <a:ext uri="{FF2B5EF4-FFF2-40B4-BE49-F238E27FC236}">
                    <a16:creationId xmlns:a16="http://schemas.microsoft.com/office/drawing/2014/main" id="{2A081543-B9FF-49B1-8EEF-ABDF5438EDCD}"/>
                  </a:ext>
                </a:extLst>
              </p:cNvPr>
              <p:cNvSpPr/>
              <p:nvPr/>
            </p:nvSpPr>
            <p:spPr>
              <a:xfrm>
                <a:off x="7439031" y="1585639"/>
                <a:ext cx="2143740" cy="996849"/>
              </a:xfrm>
              <a:custGeom>
                <a:avLst/>
                <a:gdLst/>
                <a:ahLst/>
                <a:cxnLst/>
                <a:rect l="l" t="t" r="r" b="b"/>
                <a:pathLst>
                  <a:path w="1862733" h="866179">
                    <a:moveTo>
                      <a:pt x="794147" y="204787"/>
                    </a:moveTo>
                    <a:cubicBezTo>
                      <a:pt x="745605" y="204787"/>
                      <a:pt x="701637" y="218416"/>
                      <a:pt x="662244" y="245673"/>
                    </a:cubicBezTo>
                    <a:cubicBezTo>
                      <a:pt x="622851" y="272930"/>
                      <a:pt x="594798" y="309240"/>
                      <a:pt x="578086" y="354601"/>
                    </a:cubicBezTo>
                    <a:cubicBezTo>
                      <a:pt x="568536" y="380467"/>
                      <a:pt x="563761" y="406729"/>
                      <a:pt x="563761" y="433387"/>
                    </a:cubicBezTo>
                    <a:cubicBezTo>
                      <a:pt x="563761" y="488299"/>
                      <a:pt x="582064" y="537440"/>
                      <a:pt x="618670" y="580811"/>
                    </a:cubicBezTo>
                    <a:cubicBezTo>
                      <a:pt x="664031" y="634532"/>
                      <a:pt x="722524" y="661392"/>
                      <a:pt x="794147" y="661392"/>
                    </a:cubicBezTo>
                    <a:cubicBezTo>
                      <a:pt x="865771" y="661392"/>
                      <a:pt x="924462" y="634733"/>
                      <a:pt x="970220" y="581415"/>
                    </a:cubicBezTo>
                    <a:cubicBezTo>
                      <a:pt x="1006826" y="538838"/>
                      <a:pt x="1025128" y="489496"/>
                      <a:pt x="1025128" y="433387"/>
                    </a:cubicBezTo>
                    <a:cubicBezTo>
                      <a:pt x="1025128" y="376088"/>
                      <a:pt x="1006826" y="326547"/>
                      <a:pt x="970220" y="284764"/>
                    </a:cubicBezTo>
                    <a:cubicBezTo>
                      <a:pt x="923265" y="231446"/>
                      <a:pt x="864574" y="204787"/>
                      <a:pt x="794147" y="204787"/>
                    </a:cubicBezTo>
                    <a:close/>
                    <a:moveTo>
                      <a:pt x="1304330" y="24408"/>
                    </a:moveTo>
                    <a:lnTo>
                      <a:pt x="1862733" y="24408"/>
                    </a:lnTo>
                    <a:lnTo>
                      <a:pt x="1862733" y="200620"/>
                    </a:lnTo>
                    <a:lnTo>
                      <a:pt x="1687711" y="200620"/>
                    </a:lnTo>
                    <a:lnTo>
                      <a:pt x="1687711" y="837009"/>
                    </a:lnTo>
                    <a:lnTo>
                      <a:pt x="1476375" y="837009"/>
                    </a:lnTo>
                    <a:lnTo>
                      <a:pt x="1476375" y="200620"/>
                    </a:lnTo>
                    <a:lnTo>
                      <a:pt x="1304330" y="200620"/>
                    </a:lnTo>
                    <a:close/>
                    <a:moveTo>
                      <a:pt x="0" y="24408"/>
                    </a:moveTo>
                    <a:lnTo>
                      <a:pt x="211336" y="24408"/>
                    </a:lnTo>
                    <a:lnTo>
                      <a:pt x="211336" y="837009"/>
                    </a:lnTo>
                    <a:lnTo>
                      <a:pt x="0" y="837009"/>
                    </a:lnTo>
                    <a:close/>
                    <a:moveTo>
                      <a:pt x="794147" y="0"/>
                    </a:moveTo>
                    <a:cubicBezTo>
                      <a:pt x="937022" y="0"/>
                      <a:pt x="1050330" y="47426"/>
                      <a:pt x="1134071" y="142280"/>
                    </a:cubicBezTo>
                    <a:cubicBezTo>
                      <a:pt x="1207493" y="225623"/>
                      <a:pt x="1244204" y="322659"/>
                      <a:pt x="1244204" y="433387"/>
                    </a:cubicBezTo>
                    <a:cubicBezTo>
                      <a:pt x="1244204" y="543719"/>
                      <a:pt x="1207493" y="640556"/>
                      <a:pt x="1134071" y="723900"/>
                    </a:cubicBezTo>
                    <a:cubicBezTo>
                      <a:pt x="1050330" y="818753"/>
                      <a:pt x="937022" y="866179"/>
                      <a:pt x="794147" y="866179"/>
                    </a:cubicBezTo>
                    <a:cubicBezTo>
                      <a:pt x="651669" y="866179"/>
                      <a:pt x="538560" y="818753"/>
                      <a:pt x="454819" y="723900"/>
                    </a:cubicBezTo>
                    <a:cubicBezTo>
                      <a:pt x="381397" y="640556"/>
                      <a:pt x="344686" y="543719"/>
                      <a:pt x="344686" y="433387"/>
                    </a:cubicBezTo>
                    <a:cubicBezTo>
                      <a:pt x="344686" y="382984"/>
                      <a:pt x="354608" y="331291"/>
                      <a:pt x="374452" y="278308"/>
                    </a:cubicBezTo>
                    <a:cubicBezTo>
                      <a:pt x="394296" y="225326"/>
                      <a:pt x="420886" y="179983"/>
                      <a:pt x="454224" y="142280"/>
                    </a:cubicBezTo>
                    <a:cubicBezTo>
                      <a:pt x="537964" y="47426"/>
                      <a:pt x="651272" y="0"/>
                      <a:pt x="79414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8" name="Freeform: Shape 67">
                <a:extLst>
                  <a:ext uri="{FF2B5EF4-FFF2-40B4-BE49-F238E27FC236}">
                    <a16:creationId xmlns:a16="http://schemas.microsoft.com/office/drawing/2014/main" id="{275D1FAA-C13F-4A6B-BA37-7704CFB7ADCD}"/>
                  </a:ext>
                </a:extLst>
              </p:cNvPr>
              <p:cNvSpPr/>
              <p:nvPr/>
            </p:nvSpPr>
            <p:spPr>
              <a:xfrm>
                <a:off x="8174174" y="1963600"/>
                <a:ext cx="443936" cy="326799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53858C97-DA2F-8866-47CC-CDF4077BBF9D}"/>
                </a:ext>
              </a:extLst>
            </p:cNvPr>
            <p:cNvSpPr txBox="1">
              <a:spLocks/>
            </p:cNvSpPr>
            <p:nvPr/>
          </p:nvSpPr>
          <p:spPr>
            <a:xfrm>
              <a:off x="1560697" y="757061"/>
              <a:ext cx="729275" cy="203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solidFill>
                    <a:srgbClr val="7030A0"/>
                  </a:solidFill>
                </a:rPr>
                <a:t>PDS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8911525" y="5781051"/>
            <a:ext cx="34850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https://www.youtube.com/@AmelOline/videos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027402" y="5596385"/>
            <a:ext cx="21645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https://github.com/siagianp</a:t>
            </a:r>
          </a:p>
        </p:txBody>
      </p:sp>
      <p:sp>
        <p:nvSpPr>
          <p:cNvPr id="2" name="Rectangle 1"/>
          <p:cNvSpPr/>
          <p:nvPr/>
        </p:nvSpPr>
        <p:spPr>
          <a:xfrm>
            <a:off x="7609668" y="5965717"/>
            <a:ext cx="4889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</a:t>
            </a:r>
            <a:r>
              <a:rPr lang="en-US" sz="1200" dirty="0" smtClean="0"/>
              <a:t>://github.com/amelcharolinesgn2/IoT_simulator-mqtt-NodeRed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743" y="2639596"/>
            <a:ext cx="446086" cy="635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363" y="2655435"/>
            <a:ext cx="613391" cy="582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045" y="2639596"/>
            <a:ext cx="599662" cy="577554"/>
          </a:xfrm>
          <a:prstGeom prst="rect">
            <a:avLst/>
          </a:prstGeom>
        </p:spPr>
      </p:pic>
      <p:sp>
        <p:nvSpPr>
          <p:cNvPr id="26" name="Subtitle 2"/>
          <p:cNvSpPr txBox="1">
            <a:spLocks/>
          </p:cNvSpPr>
          <p:nvPr/>
        </p:nvSpPr>
        <p:spPr>
          <a:xfrm>
            <a:off x="2570754" y="3629722"/>
            <a:ext cx="9024615" cy="521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 smtClean="0"/>
              <a:t>DevOps and </a:t>
            </a:r>
            <a:r>
              <a:rPr lang="en-US" sz="4400" dirty="0"/>
              <a:t>Continuous </a:t>
            </a:r>
            <a:r>
              <a:rPr lang="en-US" sz="4400" dirty="0" smtClean="0"/>
              <a:t>Integration</a:t>
            </a:r>
            <a:endParaRPr lang="en-US" sz="4400" b="1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344135" y="6042557"/>
            <a:ext cx="2012203" cy="6707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70C0"/>
                </a:solidFill>
              </a:rPr>
              <a:t>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</a:t>
            </a:r>
            <a:r>
              <a:rPr lang="en-US" sz="2400" dirty="0" err="1">
                <a:solidFill>
                  <a:srgbClr val="00B0F0"/>
                </a:solidFill>
              </a:rPr>
              <a:t>of</a:t>
            </a:r>
            <a:r>
              <a:rPr lang="en-US" sz="2400" dirty="0" err="1">
                <a:solidFill>
                  <a:srgbClr val="0070C0"/>
                </a:solidFill>
              </a:rPr>
              <a:t>U</a:t>
            </a:r>
            <a:r>
              <a:rPr lang="en-US" sz="2400" dirty="0" err="1">
                <a:solidFill>
                  <a:srgbClr val="FF0000"/>
                </a:solidFill>
              </a:rPr>
              <a:t>-I</a:t>
            </a:r>
            <a:r>
              <a:rPr lang="en-US" sz="2400" dirty="0" err="1">
                <a:solidFill>
                  <a:schemeClr val="accent1"/>
                </a:solidFill>
              </a:rPr>
              <a:t>a</a:t>
            </a:r>
            <a:r>
              <a:rPr lang="en-US" sz="2400" dirty="0" err="1">
                <a:solidFill>
                  <a:srgbClr val="1A9626"/>
                </a:solidFill>
              </a:rPr>
              <a:t>C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8203920" y="6150383"/>
            <a:ext cx="39880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https://github.com/amelcharolinesgn2/Cloud-Infrastructures</a:t>
            </a:r>
          </a:p>
        </p:txBody>
      </p:sp>
    </p:spTree>
    <p:extLst>
      <p:ext uri="{BB962C8B-B14F-4D97-AF65-F5344CB8AC3E}">
        <p14:creationId xmlns:p14="http://schemas.microsoft.com/office/powerpoint/2010/main" val="13295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Fabfile</a:t>
            </a:r>
            <a:endParaRPr lang="en-US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B35E15-C737-EA45-B6ED-8149A8A23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from fabric import Connection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from invoke import task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@task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upload_and_unpack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(c):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c.run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('test -f 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', warn=True).failed: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c.put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myfiles.tgz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', '/opt/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’)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c.run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('tar -C 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xzvf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/opt/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myfiles.tgz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fab –list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Available tasks: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upload_and_unpack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fab –H &lt;host alias&gt;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upload_and_unpack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07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OpsWorks</a:t>
            </a:r>
            <a:r>
              <a:rPr lang="en-US" dirty="0"/>
              <a:t> and Chef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different environments and approaches</a:t>
            </a:r>
          </a:p>
          <a:p>
            <a:r>
              <a:rPr lang="en-US" dirty="0"/>
              <a:t>AWS </a:t>
            </a:r>
            <a:r>
              <a:rPr lang="en-US" dirty="0" err="1"/>
              <a:t>OpsWorks</a:t>
            </a:r>
            <a:r>
              <a:rPr lang="en-US" dirty="0"/>
              <a:t> uses Chef or Puppet (there are others like </a:t>
            </a:r>
            <a:r>
              <a:rPr lang="en-US" dirty="0" err="1"/>
              <a:t>Ansible</a:t>
            </a:r>
            <a:r>
              <a:rPr lang="en-US" dirty="0"/>
              <a:t>)</a:t>
            </a:r>
          </a:p>
          <a:p>
            <a:r>
              <a:rPr lang="en-US" dirty="0"/>
              <a:t>We will focus on Chef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41F2F-6180-9142-9E1B-6822E07C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3405715"/>
            <a:ext cx="6807820" cy="3006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7E7792-961F-B44C-BEE8-1216A83D7887}"/>
              </a:ext>
            </a:extLst>
          </p:cNvPr>
          <p:cNvSpPr txBox="1"/>
          <p:nvPr/>
        </p:nvSpPr>
        <p:spPr>
          <a:xfrm>
            <a:off x="938763" y="6502400"/>
            <a:ext cx="5708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Courtesy: </a:t>
            </a:r>
            <a:r>
              <a:rPr lang="en-US" sz="1000" dirty="0" err="1"/>
              <a:t>RightScale</a:t>
            </a:r>
            <a:r>
              <a:rPr lang="en-US" sz="1000" dirty="0"/>
              <a:t> http://</a:t>
            </a:r>
            <a:r>
              <a:rPr lang="en-US" sz="1000" dirty="0" err="1"/>
              <a:t>docs.rightscale.com</a:t>
            </a:r>
            <a:r>
              <a:rPr lang="en-US" sz="1000" dirty="0"/>
              <a:t>/</a:t>
            </a:r>
            <a:r>
              <a:rPr lang="en-US" sz="1000" dirty="0" err="1"/>
              <a:t>st</a:t>
            </a:r>
            <a:r>
              <a:rPr lang="en-US" sz="1000" dirty="0"/>
              <a:t>/chef-dev/</a:t>
            </a:r>
            <a:r>
              <a:rPr lang="en-US" sz="1000" dirty="0" err="1"/>
              <a:t>how_does_rightscale_use_chef.html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914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Chef uses a client/server architecture</a:t>
            </a:r>
          </a:p>
          <a:p>
            <a:r>
              <a:rPr lang="en-US" dirty="0"/>
              <a:t>The details of what you want to configure are stored in “cookbooks”</a:t>
            </a:r>
          </a:p>
          <a:p>
            <a:r>
              <a:rPr lang="en-US" dirty="0"/>
              <a:t>A command called “knife” is used to create and manage cookbooks</a:t>
            </a:r>
          </a:p>
          <a:p>
            <a:r>
              <a:rPr lang="en-US" dirty="0"/>
              <a:t>Syntax of cookbooks is based on the language Ruby</a:t>
            </a:r>
          </a:p>
          <a:p>
            <a:pPr lvl="1"/>
            <a:r>
              <a:rPr lang="en-US" dirty="0"/>
              <a:t>Recipes</a:t>
            </a:r>
          </a:p>
          <a:p>
            <a:pPr lvl="1"/>
            <a:r>
              <a:rPr lang="en-US" dirty="0"/>
              <a:t>Resources</a:t>
            </a:r>
          </a:p>
          <a:p>
            <a:pPr lvl="1"/>
            <a:r>
              <a:rPr lang="en-US" dirty="0"/>
              <a:t>Attributes</a:t>
            </a:r>
          </a:p>
          <a:p>
            <a:r>
              <a:rPr lang="en-US" dirty="0"/>
              <a:t>Chef client – agent that runs on managed nodes responsible for:</a:t>
            </a:r>
          </a:p>
          <a:p>
            <a:pPr lvl="1"/>
            <a:r>
              <a:rPr lang="en-US" dirty="0"/>
              <a:t>Registering and authenticating node with Chef server</a:t>
            </a:r>
          </a:p>
          <a:p>
            <a:pPr lvl="1"/>
            <a:r>
              <a:rPr lang="en-US" dirty="0"/>
              <a:t>Synchronizing cookbooks</a:t>
            </a:r>
          </a:p>
          <a:p>
            <a:pPr lvl="1"/>
            <a:r>
              <a:rPr lang="en-US" dirty="0"/>
              <a:t>Enacting instructions</a:t>
            </a:r>
          </a:p>
          <a:p>
            <a:pPr lvl="1"/>
            <a:r>
              <a:rPr lang="en-US" dirty="0"/>
              <a:t>Handling exceptions</a:t>
            </a:r>
          </a:p>
          <a:p>
            <a:r>
              <a:rPr lang="en-US" dirty="0" err="1"/>
              <a:t>Ohai</a:t>
            </a:r>
            <a:r>
              <a:rPr lang="en-US" dirty="0"/>
              <a:t>: tool that scans the node and returns system configuration data</a:t>
            </a:r>
          </a:p>
        </p:txBody>
      </p:sp>
    </p:spTree>
    <p:extLst>
      <p:ext uri="{BB962C8B-B14F-4D97-AF65-F5344CB8AC3E}">
        <p14:creationId xmlns:p14="http://schemas.microsoft.com/office/powerpoint/2010/main" val="128448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059A7-E233-4E4D-A24B-327CACCED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80" y="467256"/>
            <a:ext cx="4915890" cy="5766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AWS OpsWorks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en-AU" sz="2000" dirty="0" err="1">
                <a:solidFill>
                  <a:schemeClr val="bg1"/>
                </a:solidFill>
              </a:rPr>
              <a:t>OpsWorks</a:t>
            </a:r>
            <a:r>
              <a:rPr lang="en-AU" sz="2000" dirty="0">
                <a:solidFill>
                  <a:schemeClr val="bg1"/>
                </a:solidFill>
              </a:rPr>
              <a:t> uses stacks, layers and applications</a:t>
            </a:r>
          </a:p>
          <a:p>
            <a:pPr>
              <a:defRPr/>
            </a:pPr>
            <a:r>
              <a:rPr lang="en-AU" sz="2000" dirty="0">
                <a:solidFill>
                  <a:schemeClr val="bg1"/>
                </a:solidFill>
              </a:rPr>
              <a:t>Add stack</a:t>
            </a:r>
          </a:p>
          <a:p>
            <a:pPr>
              <a:defRPr/>
            </a:pPr>
            <a:r>
              <a:rPr lang="en-AU" sz="2000" dirty="0">
                <a:solidFill>
                  <a:schemeClr val="bg1"/>
                </a:solidFill>
              </a:rPr>
              <a:t>need to set custom chef cookbooks</a:t>
            </a:r>
          </a:p>
          <a:p>
            <a:pPr>
              <a:defRPr/>
            </a:pPr>
            <a:r>
              <a:rPr lang="en-AU" sz="1500" dirty="0">
                <a:solidFill>
                  <a:schemeClr val="bg1"/>
                </a:solidFill>
              </a:rPr>
              <a:t>http repository https://s3.amazonaws.com/</a:t>
            </a:r>
            <a:r>
              <a:rPr lang="en-AU" sz="1500" dirty="0" err="1">
                <a:solidFill>
                  <a:schemeClr val="bg1"/>
                </a:solidFill>
              </a:rPr>
              <a:t>opsworks</a:t>
            </a:r>
            <a:r>
              <a:rPr lang="en-AU" sz="1500" dirty="0">
                <a:solidFill>
                  <a:schemeClr val="bg1"/>
                </a:solidFill>
              </a:rPr>
              <a:t>-demo-assets/</a:t>
            </a:r>
            <a:r>
              <a:rPr lang="en-AU" sz="1500" dirty="0" err="1">
                <a:solidFill>
                  <a:schemeClr val="bg1"/>
                </a:solidFill>
              </a:rPr>
              <a:t>opsworks</a:t>
            </a:r>
            <a:r>
              <a:rPr lang="en-AU" sz="1500" dirty="0">
                <a:solidFill>
                  <a:schemeClr val="bg1"/>
                </a:solidFill>
              </a:rPr>
              <a:t>-</a:t>
            </a:r>
            <a:r>
              <a:rPr lang="en-AU" sz="1500" dirty="0" err="1">
                <a:solidFill>
                  <a:schemeClr val="bg1"/>
                </a:solidFill>
              </a:rPr>
              <a:t>linux</a:t>
            </a:r>
            <a:r>
              <a:rPr lang="en-AU" sz="1500" dirty="0">
                <a:solidFill>
                  <a:schemeClr val="bg1"/>
                </a:solidFill>
              </a:rPr>
              <a:t>-demo-cookbooks-</a:t>
            </a:r>
            <a:r>
              <a:rPr lang="en-AU" sz="1500" dirty="0" err="1">
                <a:solidFill>
                  <a:schemeClr val="bg1"/>
                </a:solidFill>
              </a:rPr>
              <a:t>nodejs.tar.gz</a:t>
            </a:r>
            <a:endParaRPr lang="en-AU" sz="1500" dirty="0">
              <a:solidFill>
                <a:schemeClr val="bg1"/>
              </a:solidFill>
            </a:endParaRPr>
          </a:p>
          <a:p>
            <a:pPr lvl="1">
              <a:defRPr/>
            </a:pPr>
            <a:endParaRPr lang="en-A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10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F7FB7D-B138-9D49-870D-976003E2A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8" y="296075"/>
            <a:ext cx="10089876" cy="2940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 dirty="0"/>
              <a:t>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121" y="3467930"/>
            <a:ext cx="10858251" cy="1646979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AU" sz="2000" dirty="0"/>
              <a:t>Add a layer to stack</a:t>
            </a:r>
          </a:p>
          <a:p>
            <a:pPr>
              <a:defRPr/>
            </a:pPr>
            <a:r>
              <a:rPr lang="en-AU" sz="2000" dirty="0"/>
              <a:t>Defines configuration of instances</a:t>
            </a:r>
          </a:p>
          <a:p>
            <a:pPr>
              <a:defRPr/>
            </a:pPr>
            <a:r>
              <a:rPr lang="en-AU" sz="2000" dirty="0"/>
              <a:t>Add stack</a:t>
            </a:r>
          </a:p>
          <a:p>
            <a:pPr>
              <a:defRPr/>
            </a:pPr>
            <a:r>
              <a:rPr lang="en-AU" sz="2000" dirty="0"/>
              <a:t>Under Recipes going to add deploy of </a:t>
            </a:r>
            <a:r>
              <a:rPr lang="en-AU" sz="2000" dirty="0" err="1"/>
              <a:t>nodejs_demo</a:t>
            </a:r>
            <a:endParaRPr lang="en-AU" sz="2000" dirty="0"/>
          </a:p>
          <a:p>
            <a:pPr lvl="1">
              <a:defRPr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94156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62F3A7-BFE7-E94B-AD1E-560C7C2AF6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"/>
          <a:stretch/>
        </p:blipFill>
        <p:spPr>
          <a:xfrm>
            <a:off x="7737635" y="-1"/>
            <a:ext cx="3555205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5575" cy="1325563"/>
          </a:xfrm>
        </p:spPr>
        <p:txBody>
          <a:bodyPr>
            <a:normAutofit/>
          </a:bodyPr>
          <a:lstStyle/>
          <a:p>
            <a:r>
              <a:rPr lang="en-US" dirty="0"/>
              <a:t>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>
            <a:normAutofit/>
          </a:bodyPr>
          <a:lstStyle/>
          <a:p>
            <a:r>
              <a:rPr lang="en-US" sz="2200" dirty="0"/>
              <a:t>Instance takes it configuration from process of adding and Layer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66345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22C8EB-905C-4545-BC54-7D6A9052F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8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Add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Configure application – takes deploy recipe from Layer</a:t>
            </a:r>
          </a:p>
          <a:p>
            <a:r>
              <a:rPr lang="en-US" sz="2000" dirty="0"/>
              <a:t>Can add source code repository</a:t>
            </a:r>
          </a:p>
          <a:p>
            <a:r>
              <a:rPr lang="en-US" sz="2000" dirty="0"/>
              <a:t>Once set up – can deploy which will install all necessary libraries, code </a:t>
            </a:r>
            <a:r>
              <a:rPr lang="en-US" sz="2000" dirty="0" err="1"/>
              <a:t>etc</a:t>
            </a:r>
            <a:r>
              <a:rPr lang="en-US" sz="2000" dirty="0"/>
              <a:t> and configure it to run</a:t>
            </a:r>
          </a:p>
        </p:txBody>
      </p:sp>
    </p:spTree>
    <p:extLst>
      <p:ext uri="{BB962C8B-B14F-4D97-AF65-F5344CB8AC3E}">
        <p14:creationId xmlns:p14="http://schemas.microsoft.com/office/powerpoint/2010/main" val="3375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Demo Recipe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4" y="2438400"/>
            <a:ext cx="4847302" cy="3785419"/>
          </a:xfrm>
        </p:spPr>
        <p:txBody>
          <a:bodyPr>
            <a:normAutofit/>
          </a:bodyPr>
          <a:lstStyle/>
          <a:p>
            <a:r>
              <a:rPr lang="en-US" sz="2000" dirty="0"/>
              <a:t>In the </a:t>
            </a:r>
            <a:r>
              <a:rPr lang="en-US" sz="2000" dirty="0" err="1"/>
              <a:t>nodejs_demo</a:t>
            </a:r>
            <a:r>
              <a:rPr lang="en-US" sz="2000" dirty="0"/>
              <a:t> cookbook there are several files</a:t>
            </a:r>
          </a:p>
          <a:p>
            <a:r>
              <a:rPr lang="en-US" sz="2000" dirty="0" err="1"/>
              <a:t>nodejs_demo</a:t>
            </a:r>
            <a:r>
              <a:rPr lang="en-US" sz="2000" dirty="0"/>
              <a:t>/recipes/</a:t>
            </a:r>
            <a:r>
              <a:rPr lang="en-US" sz="2000" dirty="0" err="1"/>
              <a:t>default.rb</a:t>
            </a:r>
            <a:endParaRPr lang="en-US" sz="2000" dirty="0"/>
          </a:p>
          <a:p>
            <a:r>
              <a:rPr lang="en-US" sz="2000" dirty="0" err="1"/>
              <a:t>nodejs_demo</a:t>
            </a:r>
            <a:r>
              <a:rPr lang="en-US" sz="2000" dirty="0"/>
              <a:t>/</a:t>
            </a:r>
            <a:r>
              <a:rPr lang="en-US" sz="2000" dirty="0" err="1"/>
              <a:t>metadata.json</a:t>
            </a:r>
            <a:endParaRPr lang="en-US" sz="2000" dirty="0"/>
          </a:p>
          <a:p>
            <a:pPr lvl="1"/>
            <a:r>
              <a:rPr lang="en-US" sz="1600" dirty="0"/>
              <a:t>brings in dependencies:</a:t>
            </a:r>
          </a:p>
          <a:p>
            <a:pPr lvl="2"/>
            <a:r>
              <a:rPr lang="en-US" sz="1200" dirty="0" err="1"/>
              <a:t>application_javascript</a:t>
            </a:r>
            <a:endParaRPr lang="en-US" sz="1200" dirty="0"/>
          </a:p>
          <a:p>
            <a:pPr lvl="2"/>
            <a:r>
              <a:rPr lang="en-US" sz="1200" dirty="0"/>
              <a:t>poise</a:t>
            </a:r>
          </a:p>
          <a:p>
            <a:pPr lvl="2"/>
            <a:r>
              <a:rPr lang="en-US" sz="1200" dirty="0"/>
              <a:t>poise-</a:t>
            </a:r>
            <a:r>
              <a:rPr lang="en-US" sz="1200" dirty="0" err="1"/>
              <a:t>javascript</a:t>
            </a:r>
            <a:endParaRPr lang="en-US" sz="1200" dirty="0"/>
          </a:p>
          <a:p>
            <a:pPr lvl="2"/>
            <a:r>
              <a:rPr lang="en-US" sz="1200" dirty="0"/>
              <a:t>poise-languages</a:t>
            </a:r>
          </a:p>
          <a:p>
            <a:pPr lvl="2"/>
            <a:r>
              <a:rPr lang="en-US" sz="1200" dirty="0"/>
              <a:t>poise-service</a:t>
            </a:r>
          </a:p>
          <a:p>
            <a:pPr lvl="1"/>
            <a:r>
              <a:rPr lang="en-US" sz="1600" dirty="0"/>
              <a:t>These are further cookbooks for installing server-side </a:t>
            </a:r>
            <a:r>
              <a:rPr lang="en-US" sz="1600" dirty="0" err="1"/>
              <a:t>javascript</a:t>
            </a:r>
            <a:r>
              <a:rPr lang="en-US" sz="1600" dirty="0"/>
              <a:t> like </a:t>
            </a:r>
            <a:r>
              <a:rPr lang="en-US" sz="1600" dirty="0" err="1"/>
              <a:t>Node.js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81ADB-B5D3-4741-86EA-B25BC1133D65}"/>
              </a:ext>
            </a:extLst>
          </p:cNvPr>
          <p:cNvSpPr txBox="1"/>
          <p:nvPr/>
        </p:nvSpPr>
        <p:spPr>
          <a:xfrm>
            <a:off x="5447071" y="196646"/>
            <a:ext cx="6518788" cy="64940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Courier" pitchFamily="2" charset="0"/>
              </a:rPr>
              <a:t>app = search(:</a:t>
            </a:r>
            <a:r>
              <a:rPr lang="en-US" sz="1000" dirty="0" err="1">
                <a:latin typeface="Courier" pitchFamily="2" charset="0"/>
              </a:rPr>
              <a:t>aws_opsworks_app</a:t>
            </a:r>
            <a:r>
              <a:rPr lang="en-US" sz="1000" dirty="0">
                <a:latin typeface="Courier" pitchFamily="2" charset="0"/>
              </a:rPr>
              <a:t>).first</a:t>
            </a:r>
          </a:p>
          <a:p>
            <a:pPr algn="l"/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 = "/</a:t>
            </a:r>
            <a:r>
              <a:rPr lang="en-US" sz="1000" dirty="0" err="1">
                <a:latin typeface="Courier" pitchFamily="2" charset="0"/>
              </a:rPr>
              <a:t>srv</a:t>
            </a:r>
            <a:r>
              <a:rPr lang="en-US" sz="1000" dirty="0">
                <a:latin typeface="Courier" pitchFamily="2" charset="0"/>
              </a:rPr>
              <a:t>/#{app['</a:t>
            </a:r>
            <a:r>
              <a:rPr lang="en-US" sz="1000" dirty="0" err="1">
                <a:latin typeface="Courier" pitchFamily="2" charset="0"/>
              </a:rPr>
              <a:t>shortname</a:t>
            </a:r>
            <a:r>
              <a:rPr lang="en-US" sz="1000" dirty="0">
                <a:latin typeface="Courier" pitchFamily="2" charset="0"/>
              </a:rPr>
              <a:t>']}"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package "</a:t>
            </a:r>
            <a:r>
              <a:rPr lang="en-US" sz="1000" dirty="0" err="1">
                <a:latin typeface="Courier" pitchFamily="2" charset="0"/>
              </a:rPr>
              <a:t>git</a:t>
            </a:r>
            <a:r>
              <a:rPr lang="en-US" sz="1000" dirty="0">
                <a:latin typeface="Courier" pitchFamily="2" charset="0"/>
              </a:rPr>
              <a:t>"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# workaround for: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# WARNING: The following packages cannot be authenticated!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# </a:t>
            </a:r>
            <a:r>
              <a:rPr lang="en-US" sz="1000" dirty="0" err="1">
                <a:latin typeface="Courier" pitchFamily="2" charset="0"/>
              </a:rPr>
              <a:t>liberror-perl</a:t>
            </a:r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# STDERR: E: There are problems and -y was used without --force-yes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options "--force-yes" if node["platform"] == "</a:t>
            </a:r>
            <a:r>
              <a:rPr lang="en-US" sz="1000" dirty="0" err="1">
                <a:latin typeface="Courier" pitchFamily="2" charset="0"/>
              </a:rPr>
              <a:t>ubuntu</a:t>
            </a:r>
            <a:r>
              <a:rPr lang="en-US" sz="1000" dirty="0">
                <a:latin typeface="Courier" pitchFamily="2" charset="0"/>
              </a:rPr>
              <a:t>" &amp;&amp; node["</a:t>
            </a:r>
            <a:r>
              <a:rPr lang="en-US" sz="1000" dirty="0" err="1">
                <a:latin typeface="Courier" pitchFamily="2" charset="0"/>
              </a:rPr>
              <a:t>platform_version</a:t>
            </a:r>
            <a:r>
              <a:rPr lang="en-US" sz="1000" dirty="0">
                <a:latin typeface="Courier" pitchFamily="2" charset="0"/>
              </a:rPr>
              <a:t>"] == "14.04"</a:t>
            </a:r>
          </a:p>
          <a:p>
            <a:pPr algn="l"/>
            <a:r>
              <a:rPr lang="en-US" sz="1000" dirty="0">
                <a:latin typeface="Courier" pitchFamily="2" charset="0"/>
              </a:rPr>
              <a:t>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application 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javascript</a:t>
            </a:r>
            <a:r>
              <a:rPr lang="en-US" sz="1000" dirty="0">
                <a:latin typeface="Courier" pitchFamily="2" charset="0"/>
              </a:rPr>
              <a:t> "4"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environment.update</a:t>
            </a:r>
            <a:r>
              <a:rPr lang="en-US" sz="1000" dirty="0">
                <a:latin typeface="Courier" pitchFamily="2" charset="0"/>
              </a:rPr>
              <a:t>("PORT" =&gt; "80")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environment.update</a:t>
            </a:r>
            <a:r>
              <a:rPr lang="en-US" sz="1000" dirty="0">
                <a:latin typeface="Courier" pitchFamily="2" charset="0"/>
              </a:rPr>
              <a:t>(app["environment"])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git</a:t>
            </a:r>
            <a:r>
              <a:rPr lang="en-US" sz="1000" dirty="0">
                <a:latin typeface="Courier" pitchFamily="2" charset="0"/>
              </a:rPr>
              <a:t> 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repository app["</a:t>
            </a:r>
            <a:r>
              <a:rPr lang="en-US" sz="1000" dirty="0" err="1">
                <a:latin typeface="Courier" pitchFamily="2" charset="0"/>
              </a:rPr>
              <a:t>app_source</a:t>
            </a:r>
            <a:r>
              <a:rPr lang="en-US" sz="1000" dirty="0">
                <a:latin typeface="Courier" pitchFamily="2" charset="0"/>
              </a:rPr>
              <a:t>"]["</a:t>
            </a:r>
            <a:r>
              <a:rPr lang="en-US" sz="1000" dirty="0" err="1">
                <a:latin typeface="Courier" pitchFamily="2" charset="0"/>
              </a:rPr>
              <a:t>url</a:t>
            </a:r>
            <a:r>
              <a:rPr lang="en-US" sz="1000" dirty="0">
                <a:latin typeface="Courier" pitchFamily="2" charset="0"/>
              </a:rPr>
              <a:t>"]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revision app["</a:t>
            </a:r>
            <a:r>
              <a:rPr lang="en-US" sz="1000" dirty="0" err="1">
                <a:latin typeface="Courier" pitchFamily="2" charset="0"/>
              </a:rPr>
              <a:t>app_source</a:t>
            </a:r>
            <a:r>
              <a:rPr lang="en-US" sz="1000" dirty="0">
                <a:latin typeface="Courier" pitchFamily="2" charset="0"/>
              </a:rPr>
              <a:t>"]["revision"]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link "#{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}/</a:t>
            </a:r>
            <a:r>
              <a:rPr lang="en-US" sz="1000" dirty="0" err="1">
                <a:latin typeface="Courier" pitchFamily="2" charset="0"/>
              </a:rPr>
              <a:t>server.js</a:t>
            </a:r>
            <a:r>
              <a:rPr lang="en-US" sz="1000" dirty="0">
                <a:latin typeface="Courier" pitchFamily="2" charset="0"/>
              </a:rPr>
              <a:t>"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to "#{</a:t>
            </a:r>
            <a:r>
              <a:rPr lang="en-US" sz="1000" dirty="0" err="1">
                <a:latin typeface="Courier" pitchFamily="2" charset="0"/>
              </a:rPr>
              <a:t>app_path</a:t>
            </a:r>
            <a:r>
              <a:rPr lang="en-US" sz="1000" dirty="0">
                <a:latin typeface="Courier" pitchFamily="2" charset="0"/>
              </a:rPr>
              <a:t>}/</a:t>
            </a:r>
            <a:r>
              <a:rPr lang="en-US" sz="1000" dirty="0" err="1">
                <a:latin typeface="Courier" pitchFamily="2" charset="0"/>
              </a:rPr>
              <a:t>index.js</a:t>
            </a:r>
            <a:r>
              <a:rPr lang="en-US" sz="1000" dirty="0">
                <a:latin typeface="Courier" pitchFamily="2" charset="0"/>
              </a:rPr>
              <a:t>"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npm_install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retries 3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</a:t>
            </a:r>
            <a:r>
              <a:rPr lang="en-US" sz="1000" dirty="0" err="1">
                <a:latin typeface="Courier" pitchFamily="2" charset="0"/>
              </a:rPr>
              <a:t>retry_delay</a:t>
            </a:r>
            <a:r>
              <a:rPr lang="en-US" sz="1000" dirty="0">
                <a:latin typeface="Courier" pitchFamily="2" charset="0"/>
              </a:rPr>
              <a:t> 10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  </a:t>
            </a:r>
            <a:r>
              <a:rPr lang="en-US" sz="1000" dirty="0" err="1">
                <a:latin typeface="Courier" pitchFamily="2" charset="0"/>
              </a:rPr>
              <a:t>npm_start</a:t>
            </a:r>
            <a:r>
              <a:rPr lang="en-US" sz="1000" dirty="0">
                <a:latin typeface="Courier" pitchFamily="2" charset="0"/>
              </a:rPr>
              <a:t> do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action [:stop, :enable, :start]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end</a:t>
            </a:r>
          </a:p>
          <a:p>
            <a:pPr algn="l"/>
            <a:r>
              <a:rPr lang="en-US" sz="1000" dirty="0">
                <a:latin typeface="Courier" pitchFamily="2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64956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update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normally kept in source code repository e.g. </a:t>
            </a:r>
            <a:r>
              <a:rPr lang="en-US" dirty="0" err="1"/>
              <a:t>bitbucket</a:t>
            </a:r>
            <a:r>
              <a:rPr lang="en-US" dirty="0"/>
              <a:t> or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Source code version control allows:</a:t>
            </a:r>
          </a:p>
          <a:p>
            <a:pPr lvl="1"/>
            <a:r>
              <a:rPr lang="en-US" dirty="0"/>
              <a:t>Collaborative development on same code</a:t>
            </a:r>
          </a:p>
          <a:p>
            <a:pPr lvl="1"/>
            <a:r>
              <a:rPr lang="en-US" dirty="0"/>
              <a:t>Managing branches of code for a variety of reasons</a:t>
            </a:r>
          </a:p>
          <a:p>
            <a:pPr lvl="2"/>
            <a:r>
              <a:rPr lang="en-US" dirty="0"/>
              <a:t>Testing new ideas</a:t>
            </a:r>
          </a:p>
          <a:p>
            <a:pPr lvl="2"/>
            <a:r>
              <a:rPr lang="en-US" dirty="0"/>
              <a:t>Developing new features</a:t>
            </a:r>
          </a:p>
          <a:p>
            <a:pPr lvl="2"/>
            <a:r>
              <a:rPr lang="en-US" dirty="0"/>
              <a:t>Developing new versions of code whilst maintaining the current version</a:t>
            </a:r>
          </a:p>
          <a:p>
            <a:pPr lvl="2"/>
            <a:r>
              <a:rPr lang="en-US" dirty="0"/>
              <a:t>Audit trail and blame for who did what when</a:t>
            </a:r>
          </a:p>
          <a:p>
            <a:pPr lvl="2"/>
            <a:r>
              <a:rPr lang="en-US" dirty="0"/>
              <a:t>Allows mistakes to be corrected with reverting back</a:t>
            </a:r>
          </a:p>
          <a:p>
            <a:r>
              <a:rPr lang="en-US" dirty="0" err="1"/>
              <a:t>git</a:t>
            </a:r>
            <a:r>
              <a:rPr lang="en-US" dirty="0"/>
              <a:t> allows code deployment and ”continuous integration”</a:t>
            </a:r>
          </a:p>
        </p:txBody>
      </p:sp>
    </p:spTree>
    <p:extLst>
      <p:ext uri="{BB962C8B-B14F-4D97-AF65-F5344CB8AC3E}">
        <p14:creationId xmlns:p14="http://schemas.microsoft.com/office/powerpoint/2010/main" val="359150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and GitHub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is kept in a “repository” or “repo”</a:t>
            </a:r>
          </a:p>
          <a:p>
            <a:r>
              <a:rPr lang="en-US" dirty="0"/>
              <a:t>Copying repo from GitHub or other remote server to local disk is called “cloning”</a:t>
            </a:r>
          </a:p>
          <a:p>
            <a:r>
              <a:rPr lang="en-US" dirty="0"/>
              <a:t>Updating local files from repo involves a “pull” from remote repo</a:t>
            </a:r>
          </a:p>
          <a:p>
            <a:r>
              <a:rPr lang="en-US" dirty="0"/>
              <a:t>Updating remote repo from working directory involves a “push”</a:t>
            </a:r>
          </a:p>
          <a:p>
            <a:r>
              <a:rPr lang="en-US" dirty="0"/>
              <a:t>Main branch of repo is called “master” branch</a:t>
            </a:r>
          </a:p>
          <a:p>
            <a:r>
              <a:rPr lang="en-US" dirty="0"/>
              <a:t>When a branch is merged into master the process is called a “merge"</a:t>
            </a:r>
          </a:p>
        </p:txBody>
      </p:sp>
    </p:spTree>
    <p:extLst>
      <p:ext uri="{BB962C8B-B14F-4D97-AF65-F5344CB8AC3E}">
        <p14:creationId xmlns:p14="http://schemas.microsoft.com/office/powerpoint/2010/main" val="29129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4730" y="1292225"/>
            <a:ext cx="5637820" cy="435133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14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init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- Create new directory and </a:t>
            </a:r>
            <a:r>
              <a:rPr lang="en-US" dirty="0" err="1"/>
              <a:t>initialise</a:t>
            </a:r>
            <a:endParaRPr lang="en-US" dirty="0"/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remote add origin /path/to/repository </a:t>
            </a:r>
            <a:r>
              <a:rPr lang="en-US" dirty="0"/>
              <a:t>– say where the remote repo is (usually on somewhere like GitHub)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add .  </a:t>
            </a:r>
            <a:r>
              <a:rPr lang="en-US" dirty="0"/>
              <a:t>- register files with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commit –m “commit message” </a:t>
            </a:r>
            <a:r>
              <a:rPr lang="en-US" dirty="0"/>
              <a:t>– commits files that have been added 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push origin master </a:t>
            </a:r>
            <a:r>
              <a:rPr lang="en-US" dirty="0"/>
              <a:t>– “origin” the path to repository “master” the branch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13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commands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clone /path/to/repository </a:t>
            </a:r>
            <a:r>
              <a:rPr lang="en-US" dirty="0"/>
              <a:t>- 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creates a working directory with a copy of the repo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branch </a:t>
            </a:r>
            <a:r>
              <a:rPr lang="en-US" dirty="0" err="1">
                <a:solidFill>
                  <a:schemeClr val="accent1"/>
                </a:solidFill>
              </a:rPr>
              <a:t>new_branch_name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create a branch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git</a:t>
            </a:r>
            <a:r>
              <a:rPr lang="en-US" dirty="0">
                <a:solidFill>
                  <a:schemeClr val="accent1"/>
                </a:solidFill>
              </a:rPr>
              <a:t> checkout </a:t>
            </a:r>
            <a:r>
              <a:rPr lang="en-US" dirty="0" err="1">
                <a:solidFill>
                  <a:schemeClr val="accent1"/>
                </a:solidFill>
              </a:rPr>
              <a:t>other_branch_name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– checkout code using a specific branch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9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integration/Continuous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CI: Process of constantly merging development with a master branch for testing (e.g. on a daily basis)</a:t>
            </a:r>
          </a:p>
          <a:p>
            <a:r>
              <a:rPr lang="en-US" dirty="0"/>
              <a:t>CD: Automatic deployment of code to internal systems for further testing as soon as committed changes have passed automated tests</a:t>
            </a:r>
          </a:p>
          <a:p>
            <a:r>
              <a:rPr lang="en-US" dirty="0"/>
              <a:t>Advantages of CI/CD: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Commit frequently to reduce merge issues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Automatically test each commit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Automatically create a production candidate build for each successfully tested commit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Deploy that build to necessary environments for manual testing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ＭＳ Ｐゴシック" panose="020B0600070205080204" pitchFamily="34" charset="-128"/>
              </a:rPr>
              <a:t>Deploy builds that pass manual testing to production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446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 that automate CI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Jenkins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Travis CI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Bamboo</a:t>
            </a:r>
          </a:p>
          <a:p>
            <a:pPr lvl="1"/>
            <a:r>
              <a:rPr lang="en-US" altLang="ja-JP" dirty="0" err="1">
                <a:ea typeface="ＭＳ Ｐゴシック" panose="020B0600070205080204" pitchFamily="34" charset="-128"/>
              </a:rPr>
              <a:t>GitLab</a:t>
            </a:r>
            <a:r>
              <a:rPr lang="en-US" altLang="ja-JP" dirty="0">
                <a:ea typeface="ＭＳ Ｐゴシック" panose="020B0600070205080204" pitchFamily="34" charset="-128"/>
              </a:rPr>
              <a:t> etc.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AWS has various versions of to manage source, build, test and deploy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CodeCommit</a:t>
            </a:r>
            <a:r>
              <a:rPr lang="en-US" altLang="ja-JP" dirty="0">
                <a:ea typeface="ＭＳ Ｐゴシック" panose="020B0600070205080204" pitchFamily="34" charset="-128"/>
              </a:rPr>
              <a:t>: </a:t>
            </a:r>
            <a:r>
              <a:rPr lang="en-US" altLang="ja-JP" dirty="0" err="1">
                <a:ea typeface="ＭＳ Ｐゴシック" panose="020B0600070205080204" pitchFamily="34" charset="-128"/>
              </a:rPr>
              <a:t>Git</a:t>
            </a:r>
            <a:r>
              <a:rPr lang="en-US" altLang="ja-JP" dirty="0">
                <a:ea typeface="ＭＳ Ｐゴシック" panose="020B0600070205080204" pitchFamily="34" charset="-128"/>
              </a:rPr>
              <a:t> repositories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CodeBuild</a:t>
            </a:r>
            <a:r>
              <a:rPr lang="en-US" altLang="ja-JP" dirty="0">
                <a:ea typeface="ＭＳ Ｐゴシック" panose="020B0600070205080204" pitchFamily="34" charset="-128"/>
              </a:rPr>
              <a:t>: Build, test and package for deployment uses Docker 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CodeDeploy</a:t>
            </a:r>
            <a:r>
              <a:rPr lang="en-US" altLang="ja-JP" dirty="0">
                <a:ea typeface="ＭＳ Ｐゴシック" panose="020B0600070205080204" pitchFamily="34" charset="-128"/>
              </a:rPr>
              <a:t>: 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AWS </a:t>
            </a:r>
            <a:r>
              <a:rPr lang="en-US" altLang="ja-JP" dirty="0" err="1">
                <a:ea typeface="ＭＳ Ｐゴシック" panose="020B0600070205080204" pitchFamily="34" charset="-128"/>
              </a:rPr>
              <a:t>CodePipeline</a:t>
            </a:r>
            <a:r>
              <a:rPr lang="en-US" altLang="ja-JP" dirty="0">
                <a:ea typeface="ＭＳ Ｐゴシック" panose="020B0600070205080204" pitchFamily="34" charset="-128"/>
              </a:rPr>
              <a:t> integrates products for CI/CD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86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CodeBuild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Python project HelloWorld</a:t>
            </a:r>
          </a:p>
          <a:p>
            <a:r>
              <a:rPr lang="en-US" dirty="0" err="1"/>
              <a:t>HelloWorld.py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283237-32A9-E942-9B71-E4AECF9C5A2D}"/>
              </a:ext>
            </a:extLst>
          </p:cNvPr>
          <p:cNvSpPr/>
          <p:nvPr/>
        </p:nvSpPr>
        <p:spPr>
          <a:xfrm>
            <a:off x="6921910" y="528399"/>
            <a:ext cx="5093110" cy="5648564"/>
          </a:xfrm>
          <a:prstGeom prst="roundRect">
            <a:avLst/>
          </a:prstGeom>
          <a:solidFill>
            <a:schemeClr val="bg1">
              <a:lumMod val="9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numbers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/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class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HelloWorld: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__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init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__(self):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self.message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'Hello world!'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/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'''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Given two numbers return True if a &gt; b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'''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(self, a, b):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/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not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isinstance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(a,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numbers.Number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raise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ValueError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/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/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not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isinstance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(b,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numbers.Number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raise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ValueError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/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/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/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a &gt; b: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return True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    else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   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return False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/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18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HelloWorld_test.py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283237-32A9-E942-9B71-E4AECF9C5A2D}"/>
              </a:ext>
            </a:extLst>
          </p:cNvPr>
          <p:cNvSpPr/>
          <p:nvPr/>
        </p:nvSpPr>
        <p:spPr>
          <a:xfrm>
            <a:off x="5673214" y="528398"/>
            <a:ext cx="6341806" cy="6177201"/>
          </a:xfrm>
          <a:prstGeom prst="roundRect">
            <a:avLst/>
          </a:prstGeom>
          <a:solidFill>
            <a:schemeClr val="bg1">
              <a:lumMod val="9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unittest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/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from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HelloWorld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import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HelloWorld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/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class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MyTestCase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unittest.TestCase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test_default_greeting_set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self.assertEqual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hw.message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'Hello world!'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/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test_isgt_lt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self.assertFalse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(3, 4))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/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test_isgt_gt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self.assertTrue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(4, 3))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/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test_isgt_notnumber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= HelloWorld()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self.assertRaises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ValueError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hw.isgt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"4"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"5"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)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/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/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/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# </a:t>
            </a:r>
            <a:r>
              <a:rPr lang="en-AU" sz="1200" i="1" dirty="0" err="1">
                <a:solidFill>
                  <a:schemeClr val="tx1"/>
                </a:solidFill>
                <a:latin typeface="Courier" pitchFamily="2" charset="0"/>
              </a:rPr>
              <a:t>def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AU" sz="1200" i="1" dirty="0" err="1">
                <a:solidFill>
                  <a:schemeClr val="tx1"/>
                </a:solidFill>
                <a:latin typeface="Courier" pitchFamily="2" charset="0"/>
              </a:rPr>
              <a:t>test_demo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(self):</a:t>
            </a:r>
            <a:br>
              <a:rPr lang="en-AU" sz="1200" i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    #    </a:t>
            </a:r>
            <a:r>
              <a:rPr lang="en-AU" sz="1200" i="1" dirty="0" err="1">
                <a:solidFill>
                  <a:schemeClr val="tx1"/>
                </a:solidFill>
                <a:latin typeface="Courier" pitchFamily="2" charset="0"/>
              </a:rPr>
              <a:t>self.fail</a:t>
            </a: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>()</a:t>
            </a:r>
            <a:br>
              <a:rPr lang="en-AU" sz="1200" i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i="1" dirty="0">
                <a:solidFill>
                  <a:schemeClr val="tx1"/>
                </a:solidFill>
                <a:latin typeface="Courier" pitchFamily="2" charset="0"/>
              </a:rPr>
              <a:t/>
            </a:r>
            <a:br>
              <a:rPr lang="en-AU" sz="1200" i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if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__name__ == 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'__main__'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unittest.main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()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/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76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Spec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buildspec.yml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283237-32A9-E942-9B71-E4AECF9C5A2D}"/>
              </a:ext>
            </a:extLst>
          </p:cNvPr>
          <p:cNvSpPr/>
          <p:nvPr/>
        </p:nvSpPr>
        <p:spPr>
          <a:xfrm>
            <a:off x="5673214" y="528398"/>
            <a:ext cx="6341806" cy="6177201"/>
          </a:xfrm>
          <a:prstGeom prst="roundRect">
            <a:avLst/>
          </a:prstGeom>
          <a:solidFill>
            <a:schemeClr val="bg1">
              <a:lumMod val="9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version: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0.2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/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phases: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build: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commands: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 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- echo Build started on `date`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- echo Compiling the Python code...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    - python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HelloWorld_test.py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/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  </a:t>
            </a: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post_build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commands: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 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- echo Build completed on `date`</a:t>
            </a:r>
            <a:br>
              <a:rPr lang="en-AU" sz="1200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 err="1">
                <a:solidFill>
                  <a:schemeClr val="tx1"/>
                </a:solidFill>
                <a:latin typeface="Courier" pitchFamily="2" charset="0"/>
              </a:rPr>
              <a:t>artifacts</a:t>
            </a: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files:</a:t>
            </a:r>
            <a:br>
              <a:rPr lang="en-AU" sz="1200" b="1" dirty="0">
                <a:solidFill>
                  <a:schemeClr val="tx1"/>
                </a:solidFill>
                <a:latin typeface="Courier" pitchFamily="2" charset="0"/>
              </a:rPr>
            </a:br>
            <a:r>
              <a:rPr lang="en-AU" sz="1200" b="1" dirty="0">
                <a:solidFill>
                  <a:schemeClr val="tx1"/>
                </a:solidFill>
                <a:latin typeface="Courier" pitchFamily="2" charset="0"/>
              </a:rPr>
              <a:t>    </a:t>
            </a:r>
            <a:r>
              <a:rPr lang="en-AU" sz="1200" dirty="0">
                <a:solidFill>
                  <a:schemeClr val="tx1"/>
                </a:solidFill>
                <a:latin typeface="Courier" pitchFamily="2" charset="0"/>
              </a:rPr>
              <a:t>- </a:t>
            </a:r>
            <a:r>
              <a:rPr lang="en-AU" sz="1200" dirty="0" err="1">
                <a:solidFill>
                  <a:schemeClr val="tx1"/>
                </a:solidFill>
                <a:latin typeface="Courier" pitchFamily="2" charset="0"/>
              </a:rPr>
              <a:t>HelloWorld.py</a:t>
            </a:r>
            <a:endParaRPr lang="en-US" sz="1200" dirty="0">
              <a:solidFill>
                <a:schemeClr val="tx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00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CodeBuild</a:t>
            </a:r>
            <a:r>
              <a:rPr lang="en-US" dirty="0"/>
              <a:t>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Code is put on GitHub – could be elsewhere – S3, </a:t>
            </a:r>
            <a:r>
              <a:rPr lang="en-US" dirty="0" err="1"/>
              <a:t>Bitbucket</a:t>
            </a:r>
            <a:r>
              <a:rPr lang="en-US" dirty="0"/>
              <a:t> etc.</a:t>
            </a:r>
          </a:p>
          <a:p>
            <a:pPr lvl="1"/>
            <a:r>
              <a:rPr lang="en-AU" dirty="0">
                <a:hlinkClick r:id="rId3"/>
              </a:rPr>
              <a:t>https://github.com/uwacsp/helloworld</a:t>
            </a:r>
            <a:endParaRPr lang="en-AU" dirty="0"/>
          </a:p>
          <a:p>
            <a:pPr lvl="1"/>
            <a:r>
              <a:rPr lang="en-AU" dirty="0"/>
              <a:t>Configured to run each time code change is pushed to repository</a:t>
            </a:r>
          </a:p>
          <a:p>
            <a:r>
              <a:rPr lang="en-AU" dirty="0"/>
              <a:t>Build environment</a:t>
            </a:r>
          </a:p>
          <a:p>
            <a:pPr lvl="1"/>
            <a:r>
              <a:rPr lang="en-AU" dirty="0" err="1"/>
              <a:t>aws</a:t>
            </a:r>
            <a:r>
              <a:rPr lang="en-AU" dirty="0"/>
              <a:t>/</a:t>
            </a:r>
            <a:r>
              <a:rPr lang="en-AU" dirty="0" err="1"/>
              <a:t>codebuild</a:t>
            </a:r>
            <a:r>
              <a:rPr lang="en-AU" dirty="0"/>
              <a:t>/python:3.5.2</a:t>
            </a:r>
          </a:p>
          <a:p>
            <a:pPr lvl="1"/>
            <a:r>
              <a:rPr lang="en-AU" dirty="0" err="1"/>
              <a:t>buildspec.yml</a:t>
            </a:r>
            <a:r>
              <a:rPr lang="en-AU" dirty="0"/>
              <a:t> is in root directory of source code</a:t>
            </a:r>
          </a:p>
          <a:p>
            <a:r>
              <a:rPr lang="en-AU" dirty="0"/>
              <a:t>Can configure machines and environment to run the build and test – useful if testing databases </a:t>
            </a:r>
            <a:r>
              <a:rPr lang="en-AU" dirty="0" err="1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2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EB79FF-2A3D-1349-BC68-810B05898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67" y="758162"/>
            <a:ext cx="6542117" cy="5184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Run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Run gives details of build and tests run</a:t>
            </a:r>
          </a:p>
        </p:txBody>
      </p:sp>
    </p:spTree>
    <p:extLst>
      <p:ext uri="{BB962C8B-B14F-4D97-AF65-F5344CB8AC3E}">
        <p14:creationId xmlns:p14="http://schemas.microsoft.com/office/powerpoint/2010/main" val="116622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CodeDeploy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Mechanism for handling the testing and deployment of new code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In-place deployment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Blue/Green Deployment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Blue is active live environment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Green is the new version that can act as a system test environment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Switching between green and blue environments easy and no disruption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Can roll-back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49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automation for the entire build/test/release cycle</a:t>
            </a:r>
          </a:p>
          <a:p>
            <a:r>
              <a:rPr lang="en-US" dirty="0"/>
              <a:t>Allows Development, Test and Production environments to be built, tested and deployed easily and systematically</a:t>
            </a:r>
          </a:p>
          <a:p>
            <a:r>
              <a:rPr lang="en-US" dirty="0"/>
              <a:t>Allows new components to be added automatically </a:t>
            </a:r>
          </a:p>
          <a:p>
            <a:r>
              <a:rPr lang="en-US" dirty="0"/>
              <a:t>Could be done manually with the help of scripts but there are software environments that manage remote communication and execution of resource creation, software installation and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82648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CodeDeploy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involves defining an application using a particular deployment type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Environment configuration: Auto Scaling group, EC2 instances or On-premises instances</a:t>
            </a:r>
          </a:p>
          <a:p>
            <a:pPr lvl="1"/>
            <a:r>
              <a:rPr lang="en-US" altLang="ja-JP" dirty="0">
                <a:ea typeface="ＭＳ Ｐゴシック" panose="020B0600070205080204" pitchFamily="34" charset="-128"/>
              </a:rPr>
              <a:t>Depends on </a:t>
            </a:r>
            <a:r>
              <a:rPr lang="en-US" altLang="ja-JP" dirty="0" err="1">
                <a:ea typeface="ＭＳ Ｐゴシック" panose="020B0600070205080204" pitchFamily="34" charset="-128"/>
              </a:rPr>
              <a:t>CloudFormation</a:t>
            </a:r>
            <a:r>
              <a:rPr lang="en-US" altLang="ja-JP" dirty="0">
                <a:ea typeface="ＭＳ Ｐゴシック" panose="020B0600070205080204" pitchFamily="34" charset="-128"/>
              </a:rPr>
              <a:t> template for full configuration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Code source: S3 or GitHub</a:t>
            </a:r>
          </a:p>
          <a:p>
            <a:r>
              <a:rPr lang="en-US" altLang="ja-JP" dirty="0">
                <a:ea typeface="ＭＳ Ｐゴシック" panose="020B0600070205080204" pitchFamily="34" charset="-128"/>
              </a:rPr>
              <a:t>Can send notifications in event of success/</a:t>
            </a:r>
            <a:r>
              <a:rPr lang="en-US" altLang="ja-JP">
                <a:ea typeface="ＭＳ Ｐゴシック" panose="020B0600070205080204" pitchFamily="34" charset="-128"/>
              </a:rPr>
              <a:t>failure </a:t>
            </a:r>
            <a:endParaRPr lang="en-US" altLang="ja-JP" dirty="0">
              <a:ea typeface="ＭＳ Ｐゴシック" panose="020B0600070205080204" pitchFamily="34" charset="-128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7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Start Create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deploybot.com/guides-code-deployment-tools/getting-started-using-docker-with-deploybot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https://dockerlabs.collabnix.com//beginners/dockerfile/lab4_dockerfile_copy.html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21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99E535-EDD8-44E3-98DC-07DF9ECB62E5}"/>
              </a:ext>
            </a:extLst>
          </p:cNvPr>
          <p:cNvSpPr txBox="1">
            <a:spLocks/>
          </p:cNvSpPr>
          <p:nvPr/>
        </p:nvSpPr>
        <p:spPr>
          <a:xfrm>
            <a:off x="597748" y="3093606"/>
            <a:ext cx="6248442" cy="50852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/>
              <a:t>Thank you.</a:t>
            </a:r>
          </a:p>
          <a:p>
            <a:endParaRPr lang="en-US" sz="4000" dirty="0"/>
          </a:p>
          <a:p>
            <a:r>
              <a:rPr lang="en-US" sz="3672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83088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approach: Fabric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Fabric allows for the remote execution of commands from Python</a:t>
            </a:r>
          </a:p>
          <a:p>
            <a:r>
              <a:rPr lang="en-US" dirty="0"/>
              <a:t>It is built on:</a:t>
            </a:r>
          </a:p>
          <a:p>
            <a:pPr lvl="1"/>
            <a:r>
              <a:rPr lang="en-US" dirty="0"/>
              <a:t> secure transport layer provided by SSH (remote shells and file transfer)</a:t>
            </a:r>
          </a:p>
          <a:p>
            <a:pPr lvl="1"/>
            <a:r>
              <a:rPr lang="en-US" dirty="0"/>
              <a:t>process execution </a:t>
            </a:r>
          </a:p>
          <a:p>
            <a:r>
              <a:rPr lang="en-US" dirty="0"/>
              <a:t>Code can be split into tasks and then run from the command line using ‘fab’</a:t>
            </a:r>
          </a:p>
          <a:p>
            <a:r>
              <a:rPr lang="en-US" dirty="0"/>
              <a:t>We can start by looking at components of Fabric - SSH</a:t>
            </a:r>
          </a:p>
        </p:txBody>
      </p:sp>
    </p:spTree>
    <p:extLst>
      <p:ext uri="{BB962C8B-B14F-4D97-AF65-F5344CB8AC3E}">
        <p14:creationId xmlns:p14="http://schemas.microsoft.com/office/powerpoint/2010/main" val="112695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Defined in </a:t>
            </a:r>
            <a:r>
              <a:rPr lang="en-US" altLang="en-US" dirty="0"/>
              <a:t>RFCs 4250-4254 OpenSSH is the version that is currently supported on Mac, Linux/Unix distributions and Windows</a:t>
            </a:r>
          </a:p>
          <a:p>
            <a:r>
              <a:rPr lang="en-US" dirty="0"/>
              <a:t>Provides cryptographic authentication and protection for communications between a client and an SSH server listening on port 22 (normally)</a:t>
            </a:r>
          </a:p>
          <a:p>
            <a:r>
              <a:rPr lang="en-US" dirty="0"/>
              <a:t>Client can authenticate the server using its public key fingerprint</a:t>
            </a:r>
          </a:p>
          <a:p>
            <a:r>
              <a:rPr lang="en-US" dirty="0"/>
              <a:t>Server can authenticate the client by checking that it has a matching private key to a public key held on the server (usually in ~/.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authorized_keys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435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88" y="338041"/>
            <a:ext cx="10515600" cy="1325563"/>
          </a:xfrm>
        </p:spPr>
        <p:txBody>
          <a:bodyPr/>
          <a:lstStyle/>
          <a:p>
            <a:r>
              <a:rPr lang="en-US" dirty="0"/>
              <a:t>Key authentication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B7490-7E11-1F4C-A7BD-2472B30A6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145" y="365125"/>
            <a:ext cx="8558667" cy="6065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77A6DF-7AD0-7C4F-B7CA-4AFD35986915}"/>
              </a:ext>
            </a:extLst>
          </p:cNvPr>
          <p:cNvSpPr txBox="1"/>
          <p:nvPr/>
        </p:nvSpPr>
        <p:spPr>
          <a:xfrm>
            <a:off x="1882142" y="6457890"/>
            <a:ext cx="6365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From Sebastien </a:t>
            </a:r>
            <a:r>
              <a:rPr lang="en-US" sz="1000" dirty="0" err="1"/>
              <a:t>Suanier</a:t>
            </a:r>
            <a:r>
              <a:rPr lang="en-US" sz="1000" dirty="0"/>
              <a:t> https://</a:t>
            </a:r>
            <a:r>
              <a:rPr lang="en-US" sz="1000" dirty="0" err="1"/>
              <a:t>sebastien.saunier.me</a:t>
            </a:r>
            <a:r>
              <a:rPr lang="en-US" sz="1000" dirty="0"/>
              <a:t>/blog/2015/05/10/</a:t>
            </a:r>
            <a:r>
              <a:rPr lang="en-US" sz="1000" dirty="0" err="1"/>
              <a:t>github</a:t>
            </a:r>
            <a:r>
              <a:rPr lang="en-US" sz="1000" dirty="0"/>
              <a:t>-public-key-</a:t>
            </a:r>
            <a:r>
              <a:rPr lang="en-US" sz="1000" dirty="0" err="1"/>
              <a:t>authentication.html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0771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login and execute remote commands:</a:t>
            </a:r>
          </a:p>
          <a:p>
            <a:pPr lvl="1"/>
            <a:r>
              <a:rPr lang="en-AU" dirty="0" err="1"/>
              <a:t>ssh</a:t>
            </a:r>
            <a:r>
              <a:rPr lang="en-AU" dirty="0"/>
              <a:t> -</a:t>
            </a:r>
            <a:r>
              <a:rPr lang="en-AU" dirty="0" err="1"/>
              <a:t>i</a:t>
            </a:r>
            <a:r>
              <a:rPr lang="en-AU" dirty="0"/>
              <a:t> </a:t>
            </a:r>
            <a:r>
              <a:rPr lang="en-AU" dirty="0" err="1"/>
              <a:t>key.pem</a:t>
            </a:r>
            <a:r>
              <a:rPr lang="en-AU" dirty="0"/>
              <a:t> </a:t>
            </a:r>
            <a:r>
              <a:rPr lang="en-AU" dirty="0" err="1"/>
              <a:t>ubuntu@dnsname</a:t>
            </a:r>
            <a:r>
              <a:rPr lang="en-AU" dirty="0"/>
              <a:t> ls –al</a:t>
            </a:r>
          </a:p>
          <a:p>
            <a:r>
              <a:rPr lang="en-AU" dirty="0"/>
              <a:t>Can copy files </a:t>
            </a:r>
          </a:p>
          <a:p>
            <a:pPr lvl="1"/>
            <a:r>
              <a:rPr lang="en-AU" dirty="0" err="1"/>
              <a:t>scp</a:t>
            </a:r>
            <a:r>
              <a:rPr lang="en-AU" dirty="0"/>
              <a:t> -</a:t>
            </a:r>
            <a:r>
              <a:rPr lang="en-AU" dirty="0" err="1"/>
              <a:t>i</a:t>
            </a:r>
            <a:r>
              <a:rPr lang="en-AU" dirty="0"/>
              <a:t> </a:t>
            </a:r>
            <a:r>
              <a:rPr lang="en-AU" dirty="0" err="1"/>
              <a:t>key.pem</a:t>
            </a:r>
            <a:r>
              <a:rPr lang="en-AU" dirty="0"/>
              <a:t> </a:t>
            </a:r>
            <a:r>
              <a:rPr lang="en-AU" dirty="0" err="1"/>
              <a:t>localfile</a:t>
            </a:r>
            <a:r>
              <a:rPr lang="en-AU" dirty="0"/>
              <a:t> </a:t>
            </a:r>
            <a:r>
              <a:rPr lang="en-AU" dirty="0" err="1"/>
              <a:t>ubuntu@dnsname</a:t>
            </a:r>
            <a:r>
              <a:rPr lang="en-AU" dirty="0"/>
              <a:t>:/path/</a:t>
            </a:r>
            <a:r>
              <a:rPr lang="en-AU" dirty="0" err="1"/>
              <a:t>remotefile</a:t>
            </a:r>
            <a:endParaRPr lang="en-AU" dirty="0"/>
          </a:p>
          <a:p>
            <a:r>
              <a:rPr lang="en-AU" dirty="0"/>
              <a:t>Use </a:t>
            </a:r>
            <a:r>
              <a:rPr lang="en-AU" dirty="0" err="1"/>
              <a:t>ssh</a:t>
            </a:r>
            <a:r>
              <a:rPr lang="en-AU" dirty="0"/>
              <a:t>-keygen to generate public/private key pairs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38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Install fabric using: pip install fabric</a:t>
            </a:r>
          </a:p>
          <a:p>
            <a:r>
              <a:rPr lang="en-AU" dirty="0"/>
              <a:t>Use a config file in ~/.</a:t>
            </a:r>
            <a:r>
              <a:rPr lang="en-AU" dirty="0" err="1"/>
              <a:t>ssh</a:t>
            </a:r>
            <a:r>
              <a:rPr lang="en-AU" dirty="0"/>
              <a:t> to configure </a:t>
            </a:r>
            <a:r>
              <a:rPr lang="en-AU" dirty="0" err="1"/>
              <a:t>ssh</a:t>
            </a:r>
            <a:r>
              <a:rPr lang="en-AU" dirty="0"/>
              <a:t> configuration information (see lab)</a:t>
            </a:r>
          </a:p>
          <a:p>
            <a:r>
              <a:rPr lang="en-AU" dirty="0"/>
              <a:t>Connecting and running commands</a:t>
            </a:r>
          </a:p>
          <a:p>
            <a:pPr lvl="1"/>
            <a:r>
              <a:rPr lang="en-AU" dirty="0"/>
              <a:t>use </a:t>
            </a:r>
            <a:r>
              <a:rPr lang="en-AU" dirty="0" err="1"/>
              <a:t>connection.run</a:t>
            </a:r>
            <a:r>
              <a:rPr lang="en-AU" dirty="0"/>
              <a:t>(‘command’)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F4FAEF-0F3E-444C-B79F-72516427776A}"/>
              </a:ext>
            </a:extLst>
          </p:cNvPr>
          <p:cNvSpPr txBox="1"/>
          <p:nvPr/>
        </p:nvSpPr>
        <p:spPr>
          <a:xfrm>
            <a:off x="2408034" y="4213146"/>
            <a:ext cx="6709072" cy="20928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Courier" pitchFamily="2" charset="0"/>
              </a:rPr>
              <a:t>from fabric import Connection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c = Connection(‘host alias’)</a:t>
            </a:r>
          </a:p>
          <a:p>
            <a:pPr algn="l"/>
            <a:r>
              <a:rPr lang="en-US" sz="1000" dirty="0">
                <a:latin typeface="Courier" pitchFamily="2" charset="0"/>
              </a:rPr>
              <a:t># execute remote commands</a:t>
            </a:r>
          </a:p>
          <a:p>
            <a:pPr algn="l"/>
            <a:r>
              <a:rPr lang="en-US" sz="1000" dirty="0">
                <a:latin typeface="Courier" pitchFamily="2" charset="0"/>
              </a:rPr>
              <a:t>result = </a:t>
            </a:r>
            <a:r>
              <a:rPr lang="en-US" sz="1000" dirty="0" err="1">
                <a:latin typeface="Courier" pitchFamily="2" charset="0"/>
              </a:rPr>
              <a:t>c.run</a:t>
            </a:r>
            <a:r>
              <a:rPr lang="en-US" sz="1000" dirty="0">
                <a:latin typeface="Courier" pitchFamily="2" charset="0"/>
              </a:rPr>
              <a:t>(‘ls -al’)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r>
              <a:rPr lang="en-US" sz="1000" dirty="0">
                <a:latin typeface="Courier" pitchFamily="2" charset="0"/>
              </a:rPr>
              <a:t>if </a:t>
            </a:r>
            <a:r>
              <a:rPr lang="en-US" sz="1000" dirty="0" err="1">
                <a:latin typeface="Courier" pitchFamily="2" charset="0"/>
              </a:rPr>
              <a:t>c.run</a:t>
            </a:r>
            <a:r>
              <a:rPr lang="en-US" sz="1000" dirty="0">
                <a:latin typeface="Courier" pitchFamily="2" charset="0"/>
              </a:rPr>
              <a:t>(‘test –f /opt/</a:t>
            </a:r>
            <a:r>
              <a:rPr lang="en-US" sz="1000" dirty="0" err="1">
                <a:latin typeface="Courier" pitchFamily="2" charset="0"/>
              </a:rPr>
              <a:t>mydata</a:t>
            </a:r>
            <a:r>
              <a:rPr lang="en-US" sz="1000" dirty="0">
                <a:latin typeface="Courier" pitchFamily="2" charset="0"/>
              </a:rPr>
              <a:t>/</a:t>
            </a:r>
            <a:r>
              <a:rPr lang="en-US" sz="1000" dirty="0" err="1">
                <a:latin typeface="Courier" pitchFamily="2" charset="0"/>
              </a:rPr>
              <a:t>myfile</a:t>
            </a:r>
            <a:r>
              <a:rPr lang="en-US" sz="1000" dirty="0">
                <a:latin typeface="Courier" pitchFamily="2" charset="0"/>
              </a:rPr>
              <a:t>’, warn=True).failed: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# do something for file not there</a:t>
            </a:r>
          </a:p>
          <a:p>
            <a:pPr algn="l"/>
            <a:r>
              <a:rPr lang="en-US" sz="1000" dirty="0">
                <a:latin typeface="Courier" pitchFamily="2" charset="0"/>
              </a:rPr>
              <a:t>    pass</a:t>
            </a:r>
          </a:p>
          <a:p>
            <a:pPr algn="l"/>
            <a:endParaRPr lang="en-US" sz="1000" dirty="0">
              <a:latin typeface="Courier" pitchFamily="2" charset="0"/>
            </a:endParaRPr>
          </a:p>
          <a:p>
            <a:pPr algn="l"/>
            <a:endParaRPr lang="en-US" sz="1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59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76EF-16F6-0343-93E1-BDA3293D7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2895"/>
          </a:xfrm>
        </p:spPr>
        <p:txBody>
          <a:bodyPr/>
          <a:lstStyle/>
          <a:p>
            <a:r>
              <a:rPr lang="en-US" dirty="0"/>
              <a:t>Fabric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F28A-05A6-B241-A132-267BC8402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77442"/>
            <a:ext cx="9208625" cy="4351338"/>
          </a:xfrm>
        </p:spPr>
        <p:txBody>
          <a:bodyPr>
            <a:normAutofit/>
          </a:bodyPr>
          <a:lstStyle/>
          <a:p>
            <a:r>
              <a:rPr lang="en-AU" dirty="0"/>
              <a:t>Copying files</a:t>
            </a:r>
          </a:p>
          <a:p>
            <a:pPr lvl="1"/>
            <a:r>
              <a:rPr lang="en-AU" dirty="0"/>
              <a:t>use </a:t>
            </a:r>
            <a:r>
              <a:rPr lang="en-AU" dirty="0" err="1"/>
              <a:t>connection.put</a:t>
            </a:r>
            <a:r>
              <a:rPr lang="en-AU" dirty="0"/>
              <a:t>(</a:t>
            </a:r>
            <a:r>
              <a:rPr lang="en-AU" dirty="0" err="1"/>
              <a:t>localfilepath</a:t>
            </a:r>
            <a:r>
              <a:rPr lang="en-AU" dirty="0"/>
              <a:t>, </a:t>
            </a:r>
            <a:r>
              <a:rPr lang="en-AU" dirty="0" err="1"/>
              <a:t>remotefilepath</a:t>
            </a:r>
            <a:r>
              <a:rPr lang="en-AU" dirty="0"/>
              <a:t>)</a:t>
            </a:r>
          </a:p>
          <a:p>
            <a:r>
              <a:rPr lang="en-AU" dirty="0"/>
              <a:t>Run as </a:t>
            </a:r>
            <a:r>
              <a:rPr lang="en-AU" dirty="0" err="1"/>
              <a:t>sudo</a:t>
            </a:r>
            <a:endParaRPr lang="en-AU" dirty="0"/>
          </a:p>
          <a:p>
            <a:pPr lvl="1"/>
            <a:r>
              <a:rPr lang="en-AU" dirty="0"/>
              <a:t>use </a:t>
            </a:r>
            <a:r>
              <a:rPr lang="en-AU" dirty="0" err="1"/>
              <a:t>connection.sudo</a:t>
            </a:r>
            <a:r>
              <a:rPr lang="en-AU" dirty="0"/>
              <a:t>(command, </a:t>
            </a:r>
            <a:r>
              <a:rPr lang="en-AU" dirty="0" err="1"/>
              <a:t>otherargs</a:t>
            </a:r>
            <a:r>
              <a:rPr lang="en-AU" dirty="0"/>
              <a:t>)</a:t>
            </a:r>
          </a:p>
          <a:p>
            <a:r>
              <a:rPr lang="en-AU" dirty="0"/>
              <a:t>Can create commands for ‘fab’ using a </a:t>
            </a:r>
            <a:r>
              <a:rPr lang="en-AU" dirty="0" err="1"/>
              <a:t>fabfile.py</a:t>
            </a:r>
            <a:endParaRPr lang="en-AU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88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32619</TotalTime>
  <Words>1517</Words>
  <Application>Microsoft Office PowerPoint</Application>
  <PresentationFormat>Widescreen</PresentationFormat>
  <Paragraphs>294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맑은 고딕</vt:lpstr>
      <vt:lpstr>ＭＳ Ｐゴシック</vt:lpstr>
      <vt:lpstr>Arial</vt:lpstr>
      <vt:lpstr>Calibri</vt:lpstr>
      <vt:lpstr>Calibri Light</vt:lpstr>
      <vt:lpstr>Consolas</vt:lpstr>
      <vt:lpstr>Courier</vt:lpstr>
      <vt:lpstr>Segoe UI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What is DevOps?</vt:lpstr>
      <vt:lpstr>A simple approach: Fabric</vt:lpstr>
      <vt:lpstr>SSH</vt:lpstr>
      <vt:lpstr>Key authentication</vt:lpstr>
      <vt:lpstr>SSH</vt:lpstr>
      <vt:lpstr>Fabric</vt:lpstr>
      <vt:lpstr>Fabric (continued)</vt:lpstr>
      <vt:lpstr>Fabfile</vt:lpstr>
      <vt:lpstr>AWS OpsWorks and Chef</vt:lpstr>
      <vt:lpstr>Chef</vt:lpstr>
      <vt:lpstr>AWS OpsWorks Example</vt:lpstr>
      <vt:lpstr>Layers</vt:lpstr>
      <vt:lpstr>Instances</vt:lpstr>
      <vt:lpstr>Add application</vt:lpstr>
      <vt:lpstr>Demo Recipe</vt:lpstr>
      <vt:lpstr>How do you update code?</vt:lpstr>
      <vt:lpstr>Git and GitHub Basics</vt:lpstr>
      <vt:lpstr>Git commands</vt:lpstr>
      <vt:lpstr>Git commands 2</vt:lpstr>
      <vt:lpstr>Continuous integration/Continuous Delivery</vt:lpstr>
      <vt:lpstr>CI/CD How?</vt:lpstr>
      <vt:lpstr>AWS CodeBuild Example</vt:lpstr>
      <vt:lpstr>Unit Test</vt:lpstr>
      <vt:lpstr>Build Spec</vt:lpstr>
      <vt:lpstr>CodeBuild Configuration</vt:lpstr>
      <vt:lpstr>Run build</vt:lpstr>
      <vt:lpstr>AWS CodeDeploy</vt:lpstr>
      <vt:lpstr>AWS CodeDeploy Example</vt:lpstr>
      <vt:lpstr>DevOps Start Create </vt:lpstr>
      <vt:lpstr>PowerPoint Presentation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basics; Amazon AWS</dc:title>
  <dc:subject>Scalable and Cloud Computing</dc:subject>
  <dc:creator>Andreas Haeberlen</dc:creator>
  <cp:keywords>NETS 212</cp:keywords>
  <dc:description>http://www.cis.upenn.edu/~nets212/</dc:description>
  <cp:lastModifiedBy>Gde</cp:lastModifiedBy>
  <cp:revision>4022</cp:revision>
  <dcterms:created xsi:type="dcterms:W3CDTF">1999-05-23T11:18:07Z</dcterms:created>
  <dcterms:modified xsi:type="dcterms:W3CDTF">2025-08-29T03:35:17Z</dcterms:modified>
  <cp:category>Lecture</cp:category>
</cp:coreProperties>
</file>